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1" r:id="rId2"/>
    <p:sldId id="282" r:id="rId3"/>
    <p:sldId id="283" r:id="rId4"/>
    <p:sldId id="296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4" r:id="rId13"/>
    <p:sldId id="306" r:id="rId14"/>
    <p:sldId id="307" r:id="rId15"/>
    <p:sldId id="308" r:id="rId16"/>
    <p:sldId id="305" r:id="rId17"/>
    <p:sldId id="299" r:id="rId18"/>
    <p:sldId id="300" r:id="rId19"/>
    <p:sldId id="301" r:id="rId20"/>
    <p:sldId id="302" r:id="rId21"/>
    <p:sldId id="303" r:id="rId22"/>
    <p:sldId id="276" r:id="rId23"/>
    <p:sldId id="278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CFF"/>
    <a:srgbClr val="FD433E"/>
    <a:srgbClr val="FDAA41"/>
    <a:srgbClr val="BEBEC4"/>
    <a:srgbClr val="6A9ED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48" autoAdjust="0"/>
  </p:normalViewPr>
  <p:slideViewPr>
    <p:cSldViewPr snapToGrid="0" snapToObjects="1">
      <p:cViewPr varScale="1">
        <p:scale>
          <a:sx n="69" d="100"/>
          <a:sy n="69" d="100"/>
        </p:scale>
        <p:origin x="-11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A309B-2D6F-0847-8293-6BDF050FAB70}" type="datetimeFigureOut">
              <a:rPr lang="en-US" smtClean="0"/>
              <a:pPr/>
              <a:t>10/15/2015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8465F-64C0-6F45-9ED8-A932E9805F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7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6E8F-CA5B-4B40-B331-0CA55030D5E9}" type="datetimeFigureOut">
              <a:rPr lang="en-US" smtClean="0"/>
              <a:pPr/>
              <a:t>10/15/2015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37C89-D5EC-9B43-8F7C-6DE9CC7AB6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387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Some</a:t>
            </a:r>
            <a:r>
              <a:rPr lang="en-GB" baseline="0" dirty="0" smtClean="0"/>
              <a:t> chemical properties are hidden due to IP restrictions, but offers the opportunity for participants to predict response in novel compounds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25C8-8562-EE43-A8E3-2437FDA165A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Links to raw</a:t>
            </a:r>
            <a:r>
              <a:rPr lang="en-GB" baseline="0" dirty="0" smtClean="0"/>
              <a:t> data (</a:t>
            </a:r>
            <a:r>
              <a:rPr lang="en-GB" baseline="0" dirty="0" err="1" smtClean="0"/>
              <a:t>eg</a:t>
            </a:r>
            <a:r>
              <a:rPr lang="en-GB" baseline="0" dirty="0" smtClean="0"/>
              <a:t>. bam files and </a:t>
            </a:r>
            <a:r>
              <a:rPr lang="en-GB" baseline="0" dirty="0" err="1" smtClean="0"/>
              <a:t>cel</a:t>
            </a:r>
            <a:r>
              <a:rPr lang="en-GB" baseline="0" dirty="0" smtClean="0"/>
              <a:t> files) on the wiki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25C8-8562-EE43-A8E3-2437FDA165A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want input</a:t>
            </a:r>
            <a:r>
              <a:rPr lang="en-GB" baseline="0" dirty="0" smtClean="0"/>
              <a:t> features that will make good clinical biomarkers, therefore, we want simplicity in our molecular data without losing too much information.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Post-processing:</a:t>
            </a:r>
            <a:r>
              <a:rPr lang="en-GB" baseline="0" dirty="0" smtClean="0"/>
              <a:t> focus on getting clinically translatable biomarkers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25C8-8562-EE43-A8E3-2437FDA165A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37C89-D5EC-9B43-8F7C-6DE9CC7AB6F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78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37C89-D5EC-9B43-8F7C-6DE9CC7AB6F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78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37C89-D5EC-9B43-8F7C-6DE9CC7AB6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237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37C89-D5EC-9B43-8F7C-6DE9CC7AB6F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595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CB6C-3A77-6046-836E-8515FFCCB0F4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332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C145-1C58-5F4B-8C28-F4BF3FF94518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000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81F-3C55-844B-95C2-A62CC6688B8A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1287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E9E6-91A7-4346-880D-77C8861A9902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89" y="6420048"/>
            <a:ext cx="425151" cy="36353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85920" y="6420048"/>
            <a:ext cx="541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The AstraZeneca-Sanger Drug Combination Prediction Challenge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48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6A73-12CE-9B4E-94FB-BFBC09200D77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357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FC99C-45CD-6C4F-B6B6-A038C45AD3B6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244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26CC-C934-9645-83B1-5E0D9503E15A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784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85E7-CFCF-A64B-BB4B-D58CF9ED466E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430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3CD3-2829-4443-8D4A-F77C4D1855D8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71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A467-0397-1347-B06A-FAA36DD2DDD4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960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66E-879D-4C4E-8874-EFB18E2E19FD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358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0FF20-368B-CB40-8E52-35B430EC2C98}" type="datetime1">
              <a:rPr lang="en-GB" smtClean="0"/>
              <a:pPr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F9C6-4A81-7A41-AEB1-A7236934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339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2175"/>
            <a:ext cx="7772400" cy="1470025"/>
          </a:xfrm>
        </p:spPr>
        <p:txBody>
          <a:bodyPr/>
          <a:lstStyle/>
          <a:p>
            <a:r>
              <a:rPr lang="en-US" dirty="0" smtClean="0"/>
              <a:t>Challenge Webinar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24400"/>
            <a:ext cx="8077200" cy="1752600"/>
          </a:xfrm>
        </p:spPr>
        <p:txBody>
          <a:bodyPr/>
          <a:lstStyle/>
          <a:p>
            <a:r>
              <a:rPr lang="en-US" dirty="0" smtClean="0"/>
              <a:t>Everything you need to know to participate</a:t>
            </a:r>
          </a:p>
          <a:p>
            <a:r>
              <a:rPr lang="en-US" sz="2000" dirty="0" smtClean="0"/>
              <a:t>September 10, 2015</a:t>
            </a:r>
            <a:endParaRPr lang="en-US" sz="2000" dirty="0"/>
          </a:p>
        </p:txBody>
      </p:sp>
      <p:pic>
        <p:nvPicPr>
          <p:cNvPr id="4" name="Picture 3" descr="astrazeneca-sanger-banner-final copy_07-30-20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538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/>
          </a:bodyPr>
          <a:lstStyle/>
          <a:p>
            <a:pPr fontAlgn="base"/>
            <a:r>
              <a:rPr lang="en-US" sz="3600" dirty="0" smtClean="0"/>
              <a:t>Sanger molecular profiling of cell lines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501399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>
            <a:off x="4876800" y="1752600"/>
            <a:ext cx="1066800" cy="1524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6000" y="14478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Whole </a:t>
            </a:r>
            <a:r>
              <a:rPr lang="en-GB" dirty="0" err="1" smtClean="0"/>
              <a:t>exome</a:t>
            </a:r>
            <a:r>
              <a:rPr lang="en-GB" dirty="0" smtClean="0"/>
              <a:t>: mutations called by CAVEMAN &amp; </a:t>
            </a:r>
            <a:r>
              <a:rPr lang="en-GB" dirty="0" err="1" smtClean="0"/>
              <a:t>PINDEL</a:t>
            </a:r>
            <a:endParaRPr lang="en-GB" dirty="0"/>
          </a:p>
        </p:txBody>
      </p:sp>
      <p:sp>
        <p:nvSpPr>
          <p:cNvPr id="16" name="Right Arrow 15"/>
          <p:cNvSpPr/>
          <p:nvPr/>
        </p:nvSpPr>
        <p:spPr>
          <a:xfrm>
            <a:off x="4953000" y="2819400"/>
            <a:ext cx="1066800" cy="1524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148450" y="2590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SNP6.0 array: </a:t>
            </a:r>
            <a:r>
              <a:rPr lang="en-GB" dirty="0" err="1" smtClean="0"/>
              <a:t>CNV</a:t>
            </a:r>
            <a:r>
              <a:rPr lang="en-GB" dirty="0" smtClean="0"/>
              <a:t> segments called by PICNIC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172200" y="3505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450K array: </a:t>
            </a:r>
            <a:r>
              <a:rPr lang="en-GB" dirty="0" err="1" smtClean="0"/>
              <a:t>CpG</a:t>
            </a:r>
            <a:r>
              <a:rPr lang="en-GB" dirty="0" smtClean="0"/>
              <a:t> probes and </a:t>
            </a:r>
            <a:r>
              <a:rPr lang="en-GB" dirty="0" err="1" smtClean="0"/>
              <a:t>CpG</a:t>
            </a:r>
            <a:r>
              <a:rPr lang="en-GB" dirty="0" smtClean="0"/>
              <a:t> islands</a:t>
            </a:r>
            <a:endParaRPr lang="en-GB" dirty="0"/>
          </a:p>
        </p:txBody>
      </p:sp>
      <p:sp>
        <p:nvSpPr>
          <p:cNvPr id="19" name="Right Arrow 18"/>
          <p:cNvSpPr/>
          <p:nvPr/>
        </p:nvSpPr>
        <p:spPr>
          <a:xfrm>
            <a:off x="4953000" y="3810000"/>
            <a:ext cx="1066800" cy="1524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>
            <a:off x="4953000" y="4800600"/>
            <a:ext cx="1066800" cy="1524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172200" y="4495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U219 array: </a:t>
            </a:r>
            <a:r>
              <a:rPr lang="en-GB" dirty="0" err="1" smtClean="0"/>
              <a:t>RMA</a:t>
            </a:r>
            <a:r>
              <a:rPr lang="en-GB" dirty="0" smtClean="0"/>
              <a:t> normalized with “</a:t>
            </a:r>
            <a:r>
              <a:rPr lang="en-GB" dirty="0" err="1" smtClean="0"/>
              <a:t>affy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2514600" y="5486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+ Tissue of origin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3460841" y="5902036"/>
            <a:ext cx="5683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"Adapted from Iorio et al 2015 Submitted (</a:t>
            </a:r>
            <a:r>
              <a:rPr lang="en-GB" dirty="0" err="1" smtClean="0"/>
              <a:t>ie</a:t>
            </a:r>
            <a:r>
              <a:rPr lang="en-GB" dirty="0" smtClean="0"/>
              <a:t>. GDSC1000)” 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885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2592"/>
            <a:ext cx="8534400" cy="495300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b="1" dirty="0" smtClean="0">
                <a:solidFill>
                  <a:srgbClr val="324CFF"/>
                </a:solidFill>
              </a:rPr>
              <a:t>85 cell lines </a:t>
            </a:r>
            <a:r>
              <a:rPr lang="en-US" dirty="0" smtClean="0"/>
              <a:t>from COSMIC with drug combinations data</a:t>
            </a:r>
          </a:p>
          <a:p>
            <a:pPr fontAlgn="base">
              <a:buNone/>
            </a:pPr>
            <a:endParaRPr lang="en-US" dirty="0" smtClean="0"/>
          </a:p>
          <a:p>
            <a:pPr lvl="1" fontAlgn="base">
              <a:buFont typeface="Wingdings" pitchFamily="2" charset="2"/>
              <a:buChar char="Ø"/>
            </a:pPr>
            <a:r>
              <a:rPr lang="en-US" b="1" dirty="0" smtClean="0"/>
              <a:t>Mutations: </a:t>
            </a:r>
            <a:r>
              <a:rPr lang="en-US" dirty="0" smtClean="0"/>
              <a:t>Annotated variants and sample information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US" b="1" dirty="0" smtClean="0"/>
              <a:t>Copy number: </a:t>
            </a:r>
            <a:r>
              <a:rPr lang="en-US" dirty="0" smtClean="0"/>
              <a:t>copy number counts for genes and segments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US" b="1" dirty="0" smtClean="0"/>
              <a:t>Gene expression: </a:t>
            </a:r>
            <a:r>
              <a:rPr lang="en-US" dirty="0" smtClean="0"/>
              <a:t>log2 transformed intensity values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US" b="1" dirty="0" smtClean="0"/>
              <a:t>DNA </a:t>
            </a:r>
            <a:r>
              <a:rPr lang="en-US" b="1" dirty="0" err="1" smtClean="0"/>
              <a:t>methylation</a:t>
            </a:r>
            <a:r>
              <a:rPr lang="en-US" b="1" dirty="0" smtClean="0"/>
              <a:t>: </a:t>
            </a:r>
            <a:r>
              <a:rPr lang="en-US" dirty="0" smtClean="0"/>
              <a:t>M and beta values with probe and island positions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u="sng" dirty="0" smtClean="0"/>
              <a:t>Post-processing options:</a:t>
            </a:r>
          </a:p>
          <a:p>
            <a:pPr lvl="1" fontAlgn="base"/>
            <a:r>
              <a:rPr lang="en-US" b="1" dirty="0" smtClean="0">
                <a:solidFill>
                  <a:srgbClr val="324CFF"/>
                </a:solidFill>
              </a:rPr>
              <a:t>HUGO gene names </a:t>
            </a:r>
            <a:r>
              <a:rPr lang="en-US" b="1" dirty="0" smtClean="0"/>
              <a:t>and normalized cell line names can be used to integrate other data sources (or prior knowledge)</a:t>
            </a:r>
          </a:p>
          <a:p>
            <a:pPr lvl="1" fontAlgn="base"/>
            <a:r>
              <a:rPr lang="en-US" b="1" dirty="0" smtClean="0"/>
              <a:t>Further simplification of genomic features (</a:t>
            </a:r>
            <a:r>
              <a:rPr lang="en-US" b="1" dirty="0" err="1" smtClean="0"/>
              <a:t>eg</a:t>
            </a:r>
            <a:r>
              <a:rPr lang="en-US" b="1" dirty="0" smtClean="0"/>
              <a:t>. binary or categorical values, gene level)</a:t>
            </a:r>
          </a:p>
          <a:p>
            <a:pPr fontAlgn="base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/>
          </a:bodyPr>
          <a:lstStyle/>
          <a:p>
            <a:pPr fontAlgn="base"/>
            <a:r>
              <a:rPr lang="en-US" sz="3600" dirty="0" smtClean="0"/>
              <a:t>Processed molecular data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528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63513"/>
            <a:ext cx="8889999" cy="884237"/>
          </a:xfrm>
        </p:spPr>
        <p:txBody>
          <a:bodyPr>
            <a:noAutofit/>
          </a:bodyPr>
          <a:lstStyle/>
          <a:p>
            <a:r>
              <a:rPr lang="en-US" sz="3700" dirty="0" smtClean="0">
                <a:solidFill>
                  <a:srgbClr val="4F81BD"/>
                </a:solidFill>
              </a:rPr>
              <a:t>DREAM10: AZ and Sanger DREAM of Synergy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i="1" dirty="0" smtClean="0"/>
              <a:t>3 years later what is new this time?</a:t>
            </a:r>
            <a:endParaRPr lang="en-US" sz="37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Screen Shot 2015-09-10 at 12.00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2" y="1716936"/>
            <a:ext cx="3594619" cy="4232936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20939758">
            <a:off x="4015088" y="2492407"/>
            <a:ext cx="2121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smtClean="0"/>
              <a:t>Scale:</a:t>
            </a:r>
          </a:p>
          <a:p>
            <a:pPr algn="ctr"/>
            <a:r>
              <a:rPr lang="en-US" sz="1600" dirty="0" smtClean="0"/>
              <a:t>~</a:t>
            </a:r>
            <a:r>
              <a:rPr lang="en-US" sz="1600" dirty="0" smtClean="0">
                <a:solidFill>
                  <a:srgbClr val="324CFF"/>
                </a:solidFill>
              </a:rPr>
              <a:t>129</a:t>
            </a:r>
            <a:r>
              <a:rPr lang="en-US" sz="1600" dirty="0" smtClean="0"/>
              <a:t> times more </a:t>
            </a:r>
          </a:p>
          <a:p>
            <a:pPr algn="ctr"/>
            <a:r>
              <a:rPr lang="en-US" sz="1600" dirty="0" smtClean="0"/>
              <a:t>combinations screened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034714" y="2963636"/>
            <a:ext cx="87323" cy="873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7781426" y="1760498"/>
            <a:ext cx="1172094" cy="1470459"/>
            <a:chOff x="6834910" y="1007953"/>
            <a:chExt cx="1555422" cy="1951367"/>
          </a:xfrm>
        </p:grpSpPr>
        <p:grpSp>
          <p:nvGrpSpPr>
            <p:cNvPr id="76" name="Group 75"/>
            <p:cNvGrpSpPr/>
            <p:nvPr/>
          </p:nvGrpSpPr>
          <p:grpSpPr>
            <a:xfrm>
              <a:off x="6834910" y="2076147"/>
              <a:ext cx="1550057" cy="883173"/>
              <a:chOff x="6553200" y="1805365"/>
              <a:chExt cx="1550057" cy="88317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553200" y="24202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553200" y="22678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553200" y="25726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553200" y="2112282"/>
                <a:ext cx="1546480" cy="115881"/>
                <a:chOff x="6553200" y="2420257"/>
                <a:chExt cx="1546480" cy="115881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56777" y="1960266"/>
                <a:ext cx="1546480" cy="115881"/>
                <a:chOff x="6553200" y="2420257"/>
                <a:chExt cx="1546480" cy="115881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6556777" y="1805365"/>
                <a:ext cx="1546480" cy="115881"/>
                <a:chOff x="6553200" y="2420257"/>
                <a:chExt cx="1546480" cy="115881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6840275" y="1163391"/>
              <a:ext cx="1550057" cy="883173"/>
              <a:chOff x="6553200" y="1805365"/>
              <a:chExt cx="1550057" cy="88317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6553200" y="24202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6553200" y="22678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6553200" y="2572657"/>
                <a:ext cx="1546480" cy="115881"/>
                <a:chOff x="6553200" y="2420257"/>
                <a:chExt cx="1546480" cy="115881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6553200" y="2112282"/>
                <a:ext cx="1546480" cy="115881"/>
                <a:chOff x="6553200" y="2420257"/>
                <a:chExt cx="1546480" cy="115881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6556777" y="1960266"/>
                <a:ext cx="1546480" cy="115881"/>
                <a:chOff x="6553200" y="2420257"/>
                <a:chExt cx="1546480" cy="115881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6556777" y="1805365"/>
                <a:ext cx="1546480" cy="115881"/>
                <a:chOff x="6553200" y="2420257"/>
                <a:chExt cx="1546480" cy="115881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65532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67056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6859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701780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717126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330017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7494058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7658100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7822142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7983799" y="2420257"/>
                  <a:ext cx="115881" cy="11588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4" name="Rectangle 143"/>
            <p:cNvSpPr/>
            <p:nvPr/>
          </p:nvSpPr>
          <p:spPr>
            <a:xfrm>
              <a:off x="6842555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994955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148413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307164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7460622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7619372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783413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947455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111497" y="1007953"/>
              <a:ext cx="115881" cy="1158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656538" y="3256050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</a:rPr>
              <a:t>DREAM10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299" y="3036461"/>
            <a:ext cx="1219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/>
                </a:solidFill>
              </a:rPr>
              <a:t>DREAM7</a:t>
            </a:r>
            <a:endParaRPr lang="en-US" sz="2200" b="1" dirty="0">
              <a:solidFill>
                <a:schemeClr val="accent3"/>
              </a:solidFill>
            </a:endParaRPr>
          </a:p>
        </p:txBody>
      </p:sp>
      <p:grpSp>
        <p:nvGrpSpPr>
          <p:cNvPr id="268" name="Group 267"/>
          <p:cNvGrpSpPr/>
          <p:nvPr/>
        </p:nvGrpSpPr>
        <p:grpSpPr>
          <a:xfrm>
            <a:off x="7827508" y="4849870"/>
            <a:ext cx="1182310" cy="1027534"/>
            <a:chOff x="7472866" y="4361715"/>
            <a:chExt cx="1596725" cy="1327864"/>
          </a:xfrm>
        </p:grpSpPr>
        <p:grpSp>
          <p:nvGrpSpPr>
            <p:cNvPr id="179" name="Group 178"/>
            <p:cNvGrpSpPr/>
            <p:nvPr/>
          </p:nvGrpSpPr>
          <p:grpSpPr>
            <a:xfrm>
              <a:off x="7472866" y="4444987"/>
              <a:ext cx="653453" cy="729549"/>
              <a:chOff x="7534673" y="5112451"/>
              <a:chExt cx="653453" cy="729549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8275368" y="4361715"/>
              <a:ext cx="653453" cy="729549"/>
              <a:chOff x="7534673" y="5112451"/>
              <a:chExt cx="653453" cy="729549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7861398" y="4488022"/>
              <a:ext cx="653453" cy="729549"/>
              <a:chOff x="7534673" y="5112451"/>
              <a:chExt cx="653453" cy="729549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7522961" y="4650304"/>
              <a:ext cx="653453" cy="729549"/>
              <a:chOff x="7534673" y="5112451"/>
              <a:chExt cx="653453" cy="729549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7984820" y="4724384"/>
              <a:ext cx="653453" cy="729549"/>
              <a:chOff x="7534673" y="5112451"/>
              <a:chExt cx="653453" cy="729549"/>
            </a:xfrm>
          </p:grpSpPr>
          <p:sp>
            <p:nvSpPr>
              <p:cNvPr id="214" name="Oval 213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8405923" y="4651014"/>
              <a:ext cx="653453" cy="729549"/>
              <a:chOff x="7534673" y="5112451"/>
              <a:chExt cx="653453" cy="729549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864317" y="4859851"/>
              <a:ext cx="653453" cy="729549"/>
              <a:chOff x="7534673" y="5112451"/>
              <a:chExt cx="653453" cy="729549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8416138" y="4960030"/>
              <a:ext cx="653453" cy="729549"/>
              <a:chOff x="7534673" y="5112451"/>
              <a:chExt cx="653453" cy="729549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7541969" y="537915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7539050" y="531141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7534673" y="524368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7534673" y="51759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539050" y="511245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>
              <a:off x="7840932" y="5267664"/>
              <a:ext cx="650534" cy="402169"/>
              <a:chOff x="7537592" y="5439831"/>
              <a:chExt cx="650534" cy="402169"/>
            </a:xfrm>
          </p:grpSpPr>
          <p:sp>
            <p:nvSpPr>
              <p:cNvPr id="258" name="Oval 257"/>
              <p:cNvSpPr/>
              <p:nvPr/>
            </p:nvSpPr>
            <p:spPr>
              <a:xfrm>
                <a:off x="7544888" y="5706533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7541969" y="5638799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7537592" y="5571065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7537592" y="55033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541969" y="5439831"/>
                <a:ext cx="643238" cy="13546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9" name="Oval 268"/>
          <p:cNvSpPr/>
          <p:nvPr/>
        </p:nvSpPr>
        <p:spPr>
          <a:xfrm>
            <a:off x="6891742" y="5549572"/>
            <a:ext cx="509882" cy="11222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563483" y="5154305"/>
            <a:ext cx="1219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/>
                </a:solidFill>
              </a:rPr>
              <a:t>DREAM7</a:t>
            </a:r>
            <a:endParaRPr lang="en-US" sz="2200" b="1" dirty="0">
              <a:solidFill>
                <a:schemeClr val="accent3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7702235" y="4438419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</a:rPr>
              <a:t>DREAM10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6848047" y="5682219"/>
            <a:ext cx="66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B-Cell</a:t>
            </a:r>
          </a:p>
          <a:p>
            <a:pPr algn="ctr"/>
            <a:r>
              <a:rPr lang="en-US" sz="1000" dirty="0" smtClean="0"/>
              <a:t>(OCI-LY3)</a:t>
            </a:r>
            <a:endParaRPr lang="en-US" sz="1000" dirty="0"/>
          </a:p>
        </p:txBody>
      </p:sp>
      <p:sp>
        <p:nvSpPr>
          <p:cNvPr id="275" name="TextBox 274"/>
          <p:cNvSpPr txBox="1"/>
          <p:nvPr/>
        </p:nvSpPr>
        <p:spPr>
          <a:xfrm rot="1269807">
            <a:off x="3852894" y="4076041"/>
            <a:ext cx="2926302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smtClean="0"/>
              <a:t>Scale:</a:t>
            </a:r>
          </a:p>
          <a:p>
            <a:pPr algn="ctr"/>
            <a:r>
              <a:rPr lang="en-US" sz="1600" dirty="0" smtClean="0">
                <a:solidFill>
                  <a:srgbClr val="324CFF"/>
                </a:solidFill>
              </a:rPr>
              <a:t>85</a:t>
            </a:r>
            <a:r>
              <a:rPr lang="en-US" sz="1600" dirty="0" smtClean="0"/>
              <a:t> times more cell lines</a:t>
            </a:r>
          </a:p>
          <a:p>
            <a:pPr algn="ctr"/>
            <a:endParaRPr lang="en-US" sz="300" dirty="0"/>
          </a:p>
          <a:p>
            <a:pPr algn="ctr"/>
            <a:r>
              <a:rPr lang="en-US" sz="1600" dirty="0"/>
              <a:t>Across 5 tissue types </a:t>
            </a:r>
          </a:p>
          <a:p>
            <a:pPr algn="ctr"/>
            <a:r>
              <a:rPr lang="en-US" sz="1600" dirty="0"/>
              <a:t>(mainly breast, lung and GI tract)</a:t>
            </a:r>
          </a:p>
          <a:p>
            <a:pPr algn="ctr"/>
            <a:endParaRPr lang="en-US" sz="1600" dirty="0" smtClean="0"/>
          </a:p>
        </p:txBody>
      </p:sp>
      <p:cxnSp>
        <p:nvCxnSpPr>
          <p:cNvPr id="280" name="Straight Arrow Connector 279"/>
          <p:cNvCxnSpPr/>
          <p:nvPr/>
        </p:nvCxnSpPr>
        <p:spPr>
          <a:xfrm flipV="1">
            <a:off x="3939125" y="3067645"/>
            <a:ext cx="2591040" cy="492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3956058" y="4097864"/>
            <a:ext cx="2725956" cy="1103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412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85725"/>
            <a:ext cx="742950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13" y="200025"/>
            <a:ext cx="5000625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2425" y="1600200"/>
            <a:ext cx="49815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121992"/>
            <a:ext cx="8229600" cy="155791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TW" sz="1400" dirty="0" smtClean="0"/>
              <a:t> </a:t>
            </a:r>
            <a:r>
              <a:rPr lang="en-US" altLang="zh-TW" sz="1400" b="1" dirty="0" smtClean="0"/>
              <a:t>We found that </a:t>
            </a:r>
            <a:r>
              <a:rPr lang="en-US" altLang="zh-TW" sz="1400" b="1" dirty="0" smtClean="0">
                <a:solidFill>
                  <a:srgbClr val="324CFF"/>
                </a:solidFill>
              </a:rPr>
              <a:t>gene expression microarrays </a:t>
            </a:r>
            <a:r>
              <a:rPr lang="en-US" altLang="zh-TW" sz="1400" b="1" dirty="0" smtClean="0"/>
              <a:t>consistently provided the best predictive power of the individual profiling data sets; however, performance was increased by including multiple, independent data sets. </a:t>
            </a:r>
            <a:endParaRPr lang="en-US" altLang="zh-TW" sz="1400" b="1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1400" b="1" dirty="0" smtClean="0"/>
              <a:t>The </a:t>
            </a:r>
            <a:r>
              <a:rPr lang="en-US" altLang="zh-TW" sz="1400" b="1" dirty="0" smtClean="0"/>
              <a:t>top-performing </a:t>
            </a:r>
            <a:r>
              <a:rPr lang="en-US" altLang="zh-TW" sz="1400" b="1" dirty="0" smtClean="0"/>
              <a:t>methodology: </a:t>
            </a:r>
            <a:r>
              <a:rPr lang="en-US" altLang="zh-TW" sz="1400" b="1" dirty="0" smtClean="0">
                <a:solidFill>
                  <a:srgbClr val="324CFF"/>
                </a:solidFill>
              </a:rPr>
              <a:t>Bayesian </a:t>
            </a:r>
            <a:r>
              <a:rPr lang="en-US" altLang="zh-TW" sz="1400" b="1" dirty="0" smtClean="0">
                <a:solidFill>
                  <a:srgbClr val="324CFF"/>
                </a:solidFill>
              </a:rPr>
              <a:t>multitask </a:t>
            </a:r>
            <a:r>
              <a:rPr lang="en-US" altLang="zh-TW" sz="1400" b="1" dirty="0" smtClean="0">
                <a:solidFill>
                  <a:srgbClr val="324CFF"/>
                </a:solidFill>
              </a:rPr>
              <a:t>MKL</a:t>
            </a:r>
            <a:r>
              <a:rPr lang="en-US" altLang="zh-TW" sz="1400" b="1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1400" b="1" dirty="0" smtClean="0"/>
              <a:t>Over a period of 5 months, </a:t>
            </a:r>
            <a:r>
              <a:rPr lang="en-US" altLang="zh-TW" sz="1400" b="1" dirty="0" smtClean="0">
                <a:solidFill>
                  <a:srgbClr val="324CFF"/>
                </a:solidFill>
              </a:rPr>
              <a:t>127 researchers </a:t>
            </a:r>
            <a:r>
              <a:rPr lang="en-US" altLang="zh-TW" sz="1400" b="1" dirty="0" smtClean="0"/>
              <a:t>focused their time and efforts on addressing the challenge of drug sensitivity prediction.</a:t>
            </a:r>
            <a:endParaRPr lang="zh-TW" altLang="en-US" sz="1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57" y="122233"/>
            <a:ext cx="8872538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63513"/>
            <a:ext cx="8889999" cy="884237"/>
          </a:xfrm>
        </p:spPr>
        <p:txBody>
          <a:bodyPr>
            <a:noAutofit/>
          </a:bodyPr>
          <a:lstStyle/>
          <a:p>
            <a:r>
              <a:rPr lang="en-US" sz="3700" dirty="0" smtClean="0">
                <a:solidFill>
                  <a:srgbClr val="4F81BD"/>
                </a:solidFill>
              </a:rPr>
              <a:t>DREAM10: AZ and Sanger DREAM of Synergy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i="1" dirty="0" smtClean="0"/>
              <a:t>3 years later what is new this time?</a:t>
            </a:r>
            <a:endParaRPr lang="en-US" sz="37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24952" y="2353738"/>
            <a:ext cx="730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GEX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443777" y="2182972"/>
            <a:ext cx="18104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/>
              <a:t>GEX</a:t>
            </a:r>
          </a:p>
          <a:p>
            <a:pPr algn="ctr"/>
            <a:r>
              <a:rPr lang="en-US" sz="2600" dirty="0" smtClean="0"/>
              <a:t>+ treatment</a:t>
            </a:r>
            <a:endParaRPr lang="en-US" sz="2600" dirty="0"/>
          </a:p>
        </p:txBody>
      </p:sp>
      <p:sp>
        <p:nvSpPr>
          <p:cNvPr id="19" name="Left-Right Arrow 18"/>
          <p:cNvSpPr/>
          <p:nvPr/>
        </p:nvSpPr>
        <p:spPr>
          <a:xfrm>
            <a:off x="1473198" y="2422905"/>
            <a:ext cx="1083743" cy="389409"/>
          </a:xfrm>
          <a:prstGeom prst="leftRigh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4830623" y="2387606"/>
            <a:ext cx="37317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324CFF"/>
                </a:solidFill>
              </a:rPr>
              <a:t>CNV</a:t>
            </a:r>
            <a:r>
              <a:rPr lang="en-US" sz="2600" dirty="0" smtClean="0"/>
              <a:t>, </a:t>
            </a:r>
            <a:r>
              <a:rPr lang="en-US" sz="2600" b="1" dirty="0" err="1">
                <a:solidFill>
                  <a:srgbClr val="324CFF"/>
                </a:solidFill>
              </a:rPr>
              <a:t>m</a:t>
            </a:r>
            <a:r>
              <a:rPr lang="en-US" sz="2600" b="1" dirty="0" err="1" smtClean="0">
                <a:solidFill>
                  <a:srgbClr val="324CFF"/>
                </a:solidFill>
              </a:rPr>
              <a:t>ut</a:t>
            </a:r>
            <a:r>
              <a:rPr lang="en-US" sz="2600" b="1" dirty="0" smtClean="0">
                <a:solidFill>
                  <a:srgbClr val="324CFF"/>
                </a:solidFill>
              </a:rPr>
              <a:t>.</a:t>
            </a:r>
            <a:r>
              <a:rPr lang="en-US" sz="2600" dirty="0" smtClean="0"/>
              <a:t>, </a:t>
            </a:r>
            <a:r>
              <a:rPr lang="en-US" sz="2600" b="1" dirty="0" smtClean="0">
                <a:solidFill>
                  <a:srgbClr val="324CFF"/>
                </a:solidFill>
              </a:rPr>
              <a:t>methyl.</a:t>
            </a:r>
            <a:r>
              <a:rPr lang="en-US" sz="2600" dirty="0" smtClean="0"/>
              <a:t> &amp; GEX</a:t>
            </a:r>
            <a:endParaRPr lang="en-US" sz="2600" dirty="0"/>
          </a:p>
        </p:txBody>
      </p:sp>
      <p:sp>
        <p:nvSpPr>
          <p:cNvPr id="266" name="TextBox 265"/>
          <p:cNvSpPr txBox="1"/>
          <p:nvPr/>
        </p:nvSpPr>
        <p:spPr>
          <a:xfrm>
            <a:off x="2678616" y="3623738"/>
            <a:ext cx="3724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predict </a:t>
            </a:r>
          </a:p>
          <a:p>
            <a:pPr algn="ctr"/>
            <a:r>
              <a:rPr lang="en-US" sz="3000" dirty="0" smtClean="0"/>
              <a:t>Synergy &amp; Antagonism</a:t>
            </a:r>
            <a:endParaRPr lang="en-US" sz="3000" dirty="0"/>
          </a:p>
        </p:txBody>
      </p:sp>
      <p:sp>
        <p:nvSpPr>
          <p:cNvPr id="267" name="Rectangle 266"/>
          <p:cNvSpPr/>
          <p:nvPr/>
        </p:nvSpPr>
        <p:spPr>
          <a:xfrm>
            <a:off x="372533" y="1981262"/>
            <a:ext cx="3836249" cy="11514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4809067" y="1981262"/>
            <a:ext cx="3795047" cy="11514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1236133" y="1964329"/>
            <a:ext cx="1586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</a:t>
            </a:r>
            <a:r>
              <a:rPr lang="en-US" sz="2600" b="1" dirty="0" smtClean="0"/>
              <a:t>ifference </a:t>
            </a:r>
            <a:endParaRPr lang="en-US" sz="26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5627233" y="1988985"/>
            <a:ext cx="22348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basal features:</a:t>
            </a:r>
            <a:endParaRPr lang="en-US" sz="2600" b="1" dirty="0"/>
          </a:p>
        </p:txBody>
      </p:sp>
      <p:sp>
        <p:nvSpPr>
          <p:cNvPr id="282" name="TextBox 281"/>
          <p:cNvSpPr txBox="1"/>
          <p:nvPr/>
        </p:nvSpPr>
        <p:spPr>
          <a:xfrm>
            <a:off x="1154237" y="1378822"/>
            <a:ext cx="17839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3"/>
                </a:solidFill>
              </a:rPr>
              <a:t>DREAM7</a:t>
            </a:r>
            <a:endParaRPr lang="en-US" sz="3400" b="1" dirty="0">
              <a:solidFill>
                <a:schemeClr val="accent3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779630" y="1390837"/>
            <a:ext cx="20049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/>
                </a:solidFill>
              </a:rPr>
              <a:t>DREAM10</a:t>
            </a:r>
            <a:endParaRPr lang="en-US" sz="3400" b="1" dirty="0">
              <a:solidFill>
                <a:schemeClr val="accent1"/>
              </a:solidFill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142875" y="1185335"/>
            <a:ext cx="88899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6" name="Right Arrow 285"/>
          <p:cNvSpPr/>
          <p:nvPr/>
        </p:nvSpPr>
        <p:spPr>
          <a:xfrm rot="2700000">
            <a:off x="3121097" y="3302003"/>
            <a:ext cx="722756" cy="592667"/>
          </a:xfrm>
          <a:prstGeom prst="righ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ight Arrow 286"/>
          <p:cNvSpPr/>
          <p:nvPr/>
        </p:nvSpPr>
        <p:spPr>
          <a:xfrm rot="8100000">
            <a:off x="5181190" y="3305947"/>
            <a:ext cx="722756" cy="592667"/>
          </a:xfrm>
          <a:prstGeom prst="righ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8" name="Straight Connector 287"/>
          <p:cNvCxnSpPr/>
          <p:nvPr/>
        </p:nvCxnSpPr>
        <p:spPr>
          <a:xfrm>
            <a:off x="142875" y="4724403"/>
            <a:ext cx="88899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761992" y="6146802"/>
            <a:ext cx="74120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751386" y="5604935"/>
            <a:ext cx="74120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V="1">
            <a:off x="1981192" y="5164667"/>
            <a:ext cx="0" cy="14527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569756" y="5604935"/>
            <a:ext cx="14076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accent3"/>
                </a:solidFill>
              </a:rPr>
              <a:t>DREAM7</a:t>
            </a:r>
            <a:endParaRPr lang="en-US" sz="2600" b="1" dirty="0">
              <a:solidFill>
                <a:schemeClr val="accent3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386037" y="6146802"/>
            <a:ext cx="15766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accent1"/>
                </a:solidFill>
              </a:rPr>
              <a:t>DREAM10</a:t>
            </a:r>
            <a:endParaRPr lang="en-US" sz="2600" b="1" dirty="0">
              <a:solidFill>
                <a:schemeClr val="accent1"/>
              </a:solidFill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2000924" y="4850713"/>
            <a:ext cx="1648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Possible as</a:t>
            </a:r>
          </a:p>
          <a:p>
            <a:pPr algn="ctr"/>
            <a:r>
              <a:rPr lang="en-US" sz="2200" dirty="0" smtClean="0"/>
              <a:t>Clinical trial?</a:t>
            </a:r>
            <a:endParaRPr lang="en-US" sz="2200" dirty="0"/>
          </a:p>
        </p:txBody>
      </p:sp>
      <p:sp>
        <p:nvSpPr>
          <p:cNvPr id="301" name="TextBox 300"/>
          <p:cNvSpPr txBox="1"/>
          <p:nvPr/>
        </p:nvSpPr>
        <p:spPr>
          <a:xfrm>
            <a:off x="3692844" y="4859870"/>
            <a:ext cx="1526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Ethical test</a:t>
            </a:r>
          </a:p>
          <a:p>
            <a:pPr algn="ctr"/>
            <a:r>
              <a:rPr lang="en-US" sz="2200" dirty="0"/>
              <a:t>i</a:t>
            </a:r>
            <a:r>
              <a:rPr lang="en-US" sz="2200" dirty="0" smtClean="0"/>
              <a:t>n patients?</a:t>
            </a:r>
            <a:endParaRPr lang="en-US" sz="2200" dirty="0"/>
          </a:p>
        </p:txBody>
      </p:sp>
      <p:sp>
        <p:nvSpPr>
          <p:cNvPr id="302" name="TextBox 301"/>
          <p:cNvSpPr txBox="1"/>
          <p:nvPr/>
        </p:nvSpPr>
        <p:spPr>
          <a:xfrm>
            <a:off x="5240082" y="5007583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Biomarkers?</a:t>
            </a:r>
            <a:endParaRPr lang="en-US" sz="2200" dirty="0"/>
          </a:p>
        </p:txBody>
      </p:sp>
      <p:sp>
        <p:nvSpPr>
          <p:cNvPr id="303" name="TextBox 302"/>
          <p:cNvSpPr txBox="1"/>
          <p:nvPr/>
        </p:nvSpPr>
        <p:spPr>
          <a:xfrm>
            <a:off x="6901729" y="5007583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Signatures?</a:t>
            </a:r>
            <a:endParaRPr lang="en-US" sz="2200" dirty="0"/>
          </a:p>
        </p:txBody>
      </p:sp>
      <p:cxnSp>
        <p:nvCxnSpPr>
          <p:cNvPr id="304" name="Straight Connector 303"/>
          <p:cNvCxnSpPr/>
          <p:nvPr/>
        </p:nvCxnSpPr>
        <p:spPr>
          <a:xfrm flipV="1">
            <a:off x="3683546" y="5164667"/>
            <a:ext cx="0" cy="14527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V="1">
            <a:off x="5240082" y="5164667"/>
            <a:ext cx="0" cy="14527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V="1">
            <a:off x="6901729" y="5164667"/>
            <a:ext cx="0" cy="14527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2512565" y="6168315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F81BD"/>
                </a:solidFill>
              </a:rPr>
              <a:t>✔</a:t>
            </a:r>
          </a:p>
        </p:txBody>
      </p:sp>
      <p:sp>
        <p:nvSpPr>
          <p:cNvPr id="312" name="Rectangle 311"/>
          <p:cNvSpPr/>
          <p:nvPr/>
        </p:nvSpPr>
        <p:spPr>
          <a:xfrm>
            <a:off x="4178581" y="6168315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F81BD"/>
                </a:solidFill>
              </a:rPr>
              <a:t>✔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5830429" y="6175872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F81BD"/>
                </a:solidFill>
              </a:rPr>
              <a:t>✔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7470184" y="6168315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F81BD"/>
                </a:solidFill>
              </a:rPr>
              <a:t>✔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470184" y="5677252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</a:rPr>
              <a:t>✔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5803061" y="56226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BBB59"/>
                </a:solidFill>
              </a:rPr>
              <a:t>✗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4178581" y="56226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BBB59"/>
                </a:solidFill>
              </a:rPr>
              <a:t>✗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2533140" y="563961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BBB59"/>
                </a:solidFill>
              </a:rPr>
              <a:t>✗</a:t>
            </a:r>
          </a:p>
        </p:txBody>
      </p:sp>
      <p:sp>
        <p:nvSpPr>
          <p:cNvPr id="3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50BF9C6-4A81-7A41-AEB1-A7236934E1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12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Subchallenge</a:t>
            </a:r>
            <a:r>
              <a:rPr lang="en-US" dirty="0" smtClean="0"/>
              <a:t> 1A: </a:t>
            </a:r>
            <a:br>
              <a:rPr lang="en-US" dirty="0" smtClean="0"/>
            </a:br>
            <a:r>
              <a:rPr lang="en-US" dirty="0" smtClean="0"/>
              <a:t>“Black-box” with all available data</a:t>
            </a:r>
            <a:endParaRPr lang="en-US" dirty="0"/>
          </a:p>
        </p:txBody>
      </p:sp>
      <p:pic>
        <p:nvPicPr>
          <p:cNvPr id="4" name="Picture 3" descr="challenge_1.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300"/>
            <a:ext cx="9144000" cy="40618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3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Subchallenge</a:t>
            </a:r>
            <a:r>
              <a:rPr lang="en-US" dirty="0" smtClean="0"/>
              <a:t> 1B:</a:t>
            </a:r>
            <a:br>
              <a:rPr lang="en-US" dirty="0" smtClean="0"/>
            </a:br>
            <a:r>
              <a:rPr lang="en-US" dirty="0" smtClean="0"/>
              <a:t>Restricted to Mutations and CNVs</a:t>
            </a:r>
            <a:endParaRPr lang="en-US" dirty="0"/>
          </a:p>
        </p:txBody>
      </p:sp>
      <p:pic>
        <p:nvPicPr>
          <p:cNvPr id="5" name="Picture 4" descr="challenge_1.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476"/>
            <a:ext cx="9144000" cy="40704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940" y="5492857"/>
            <a:ext cx="58002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Why restricting experimental readouts? </a:t>
            </a:r>
          </a:p>
          <a:p>
            <a:r>
              <a:rPr lang="en-US" sz="2600" dirty="0" smtClean="0"/>
              <a:t>=&gt; More clinically applicable and relevant</a:t>
            </a:r>
            <a:endParaRPr lang="en-US" sz="2600" dirty="0"/>
          </a:p>
        </p:txBody>
      </p:sp>
    </p:spTree>
    <p:extLst>
      <p:ext uri="{BB962C8B-B14F-4D97-AF65-F5344CB8AC3E}">
        <p14:creationId xmlns="" xmlns:p14="http://schemas.microsoft.com/office/powerpoint/2010/main" val="1437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llenge_2.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" y="254528"/>
            <a:ext cx="8710083" cy="6532563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50BF9C6-4A81-7A41-AEB1-A7236934E10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16497" y="0"/>
            <a:ext cx="3479799" cy="719138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Subchallenge</a:t>
            </a:r>
            <a:r>
              <a:rPr lang="en-US" sz="4000" dirty="0" smtClean="0"/>
              <a:t> 2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39719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Webinar Outline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E5831-98C1-4E51-9CCA-34396B9043C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0629" y="1023256"/>
            <a:ext cx="8826335" cy="492034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600" dirty="0" smtClean="0"/>
              <a:t>For details please visit the AstraZeneca-Sanger DREAM Challenge </a:t>
            </a:r>
            <a:r>
              <a:rPr lang="en-US" sz="2600" dirty="0"/>
              <a:t>Wiki: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err="1">
                <a:hlinkClick r:id="rId2"/>
              </a:rPr>
              <a:t>www.synapse.org</a:t>
            </a:r>
            <a:r>
              <a:rPr lang="en-US" sz="2600" dirty="0">
                <a:hlinkClick r:id="rId2"/>
              </a:rPr>
              <a:t>/#!</a:t>
            </a:r>
            <a:r>
              <a:rPr lang="en-US" sz="2600" dirty="0" smtClean="0">
                <a:hlinkClick r:id="rId2"/>
              </a:rPr>
              <a:t>Synapse:syn4231880</a:t>
            </a:r>
            <a:endParaRPr lang="en-US" sz="2600" dirty="0" smtClean="0"/>
          </a:p>
          <a:p>
            <a:pPr marL="0" indent="0" algn="ctr">
              <a:buNone/>
            </a:pPr>
            <a:r>
              <a:rPr lang="en-US" sz="2400" dirty="0" smtClean="0"/>
              <a:t>Send questions during the webinar using the “Question” box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Introduction to DREAM</a:t>
            </a:r>
          </a:p>
          <a:p>
            <a:r>
              <a:rPr lang="en-US" sz="2400" dirty="0" smtClean="0"/>
              <a:t>Challenge Introduction – problem of combination therapy</a:t>
            </a:r>
          </a:p>
          <a:p>
            <a:r>
              <a:rPr lang="en-US" sz="2400" dirty="0" smtClean="0"/>
              <a:t>Data overview</a:t>
            </a:r>
            <a:endParaRPr lang="en-US" sz="2400" dirty="0"/>
          </a:p>
          <a:p>
            <a:r>
              <a:rPr lang="en-US" sz="2400" dirty="0"/>
              <a:t>Challenge </a:t>
            </a:r>
            <a:r>
              <a:rPr lang="en-US" sz="2400" dirty="0" smtClean="0"/>
              <a:t>Questions</a:t>
            </a:r>
            <a:r>
              <a:rPr lang="en-US" sz="2400" dirty="0"/>
              <a:t> </a:t>
            </a:r>
            <a:r>
              <a:rPr lang="en-US" sz="2400" dirty="0" smtClean="0"/>
              <a:t>and Scoring</a:t>
            </a:r>
          </a:p>
          <a:p>
            <a:r>
              <a:rPr lang="en-US" sz="2400" dirty="0" smtClean="0"/>
              <a:t>Challenge Timelines, Scoring Rounds and Leaderboards</a:t>
            </a:r>
          </a:p>
          <a:p>
            <a:r>
              <a:rPr lang="en-US" sz="2400" dirty="0" smtClean="0"/>
              <a:t>Challenge Incentives</a:t>
            </a:r>
          </a:p>
          <a:p>
            <a:r>
              <a:rPr lang="en-US" sz="2400" dirty="0" smtClean="0"/>
              <a:t>Live Demo (registration, downloading data, submitting and leaderboard)</a:t>
            </a:r>
          </a:p>
          <a:p>
            <a:r>
              <a:rPr lang="en-US" sz="2400" dirty="0" smtClean="0"/>
              <a:t>Questions &amp;</a:t>
            </a:r>
            <a:r>
              <a:rPr lang="en-US" sz="2400" dirty="0"/>
              <a:t> </a:t>
            </a:r>
            <a:r>
              <a:rPr lang="en-US" sz="2400" dirty="0" smtClean="0"/>
              <a:t>Answers Session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098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5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Scoring will be finalized </a:t>
            </a:r>
            <a:br>
              <a:rPr lang="en-US" dirty="0" smtClean="0"/>
            </a:br>
            <a:r>
              <a:rPr lang="en-US" dirty="0" smtClean="0"/>
              <a:t>on 18</a:t>
            </a:r>
            <a:r>
              <a:rPr lang="en-US" baseline="30000" dirty="0" smtClean="0"/>
              <a:t>th</a:t>
            </a:r>
            <a:r>
              <a:rPr lang="en-US" dirty="0" smtClean="0"/>
              <a:t> September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Rplot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9" y="1964271"/>
            <a:ext cx="3589867" cy="3188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621" y="342053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9625" y="4732157"/>
            <a:ext cx="146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ynergy score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24669" y="4274515"/>
            <a:ext cx="1524000" cy="246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1017166" y="4274515"/>
            <a:ext cx="337499" cy="246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8826" y="32004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synergy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3555507" y="3569739"/>
            <a:ext cx="317549" cy="6176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41867" y="4547433"/>
            <a:ext cx="335259" cy="3923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734" y="4849091"/>
            <a:ext cx="131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antagonism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427" y="1739811"/>
            <a:ext cx="3207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/>
              <a:t>Subchallenge</a:t>
            </a:r>
            <a:r>
              <a:rPr lang="en-US" sz="2600" b="1" dirty="0" smtClean="0"/>
              <a:t> 1A &amp; 1B</a:t>
            </a:r>
            <a:endParaRPr lang="en-US" sz="2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86283" y="5210458"/>
            <a:ext cx="4129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Note: </a:t>
            </a:r>
          </a:p>
          <a:p>
            <a:pPr algn="ctr"/>
            <a:r>
              <a:rPr lang="en-US" dirty="0" smtClean="0"/>
              <a:t>e.g. Pearson correlation </a:t>
            </a:r>
          </a:p>
          <a:p>
            <a:pPr algn="ctr"/>
            <a:r>
              <a:rPr lang="en-US" dirty="0" smtClean="0"/>
              <a:t>for capturing outliers,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no ranked metric (e.g. not Spearman)</a:t>
            </a:r>
          </a:p>
        </p:txBody>
      </p:sp>
      <p:pic>
        <p:nvPicPr>
          <p:cNvPr id="24" name="Picture 23" descr="Rplot19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99" y="2232254"/>
            <a:ext cx="3154637" cy="28015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30084" y="1718049"/>
            <a:ext cx="2264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/>
              <a:t>Subchallenge</a:t>
            </a:r>
            <a:r>
              <a:rPr lang="en-US" sz="2600" b="1" dirty="0" smtClean="0"/>
              <a:t> 2</a:t>
            </a:r>
            <a:endParaRPr lang="en-US" sz="2600" b="1" dirty="0"/>
          </a:p>
        </p:txBody>
      </p:sp>
      <p:sp>
        <p:nvSpPr>
          <p:cNvPr id="26" name="TextBox 25"/>
          <p:cNvSpPr txBox="1"/>
          <p:nvPr/>
        </p:nvSpPr>
        <p:spPr>
          <a:xfrm rot="18000000">
            <a:off x="5586381" y="4644474"/>
            <a:ext cx="134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redict</a:t>
            </a:r>
          </a:p>
          <a:p>
            <a:pPr algn="ctr"/>
            <a:r>
              <a:rPr lang="en-US" dirty="0"/>
              <a:t>n</a:t>
            </a:r>
            <a:r>
              <a:rPr lang="en-US" dirty="0" smtClean="0"/>
              <a:t>on-synergy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7086459" y="4708994"/>
            <a:ext cx="90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redict</a:t>
            </a:r>
          </a:p>
          <a:p>
            <a:pPr algn="ctr"/>
            <a:r>
              <a:rPr lang="en-US" dirty="0" smtClean="0"/>
              <a:t>synergy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4676202" y="3278200"/>
            <a:ext cx="146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ynergy score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084681" y="3166541"/>
            <a:ext cx="0" cy="82972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9564" y="3478915"/>
            <a:ext cx="732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os.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effect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782609" y="2232254"/>
            <a:ext cx="0" cy="428256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721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49" y="288573"/>
            <a:ext cx="8229600" cy="5771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Synergy data splitting for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F9C6-4A81-7A41-AEB1-A7236934E10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7002753" y="1719861"/>
            <a:ext cx="1687894" cy="1454938"/>
            <a:chOff x="7027534" y="1458597"/>
            <a:chExt cx="1687894" cy="1454938"/>
          </a:xfrm>
        </p:grpSpPr>
        <p:sp>
          <p:nvSpPr>
            <p:cNvPr id="27" name="Rectangle 26"/>
            <p:cNvSpPr/>
            <p:nvPr/>
          </p:nvSpPr>
          <p:spPr>
            <a:xfrm>
              <a:off x="7117023" y="2598156"/>
              <a:ext cx="205334" cy="235761"/>
            </a:xfrm>
            <a:prstGeom prst="rect">
              <a:avLst/>
            </a:prstGeom>
            <a:solidFill>
              <a:srgbClr val="324C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17023" y="1849789"/>
              <a:ext cx="205334" cy="235761"/>
            </a:xfrm>
            <a:prstGeom prst="rect">
              <a:avLst/>
            </a:prstGeom>
            <a:solidFill>
              <a:srgbClr val="6A9ED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117023" y="2237950"/>
              <a:ext cx="205334" cy="235761"/>
            </a:xfrm>
            <a:prstGeom prst="rect">
              <a:avLst/>
            </a:prstGeom>
            <a:solidFill>
              <a:srgbClr val="BEBEC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7534" y="1458597"/>
              <a:ext cx="1687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err="1" smtClean="0"/>
                <a:t>Subchallenge</a:t>
              </a:r>
              <a:r>
                <a:rPr lang="en-US" b="1" u="sng" dirty="0" smtClean="0"/>
                <a:t> 1:</a:t>
              </a:r>
              <a:endParaRPr lang="en-US" b="1" u="sng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76727" y="1803268"/>
              <a:ext cx="1374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Final </a:t>
              </a:r>
              <a:r>
                <a:rPr lang="en-US" i="1" dirty="0" err="1" smtClean="0"/>
                <a:t>testset</a:t>
              </a:r>
              <a:endParaRPr lang="en-US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4746" y="2184322"/>
              <a:ext cx="1428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Leaderboard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93713" y="2544203"/>
              <a:ext cx="100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Trainset</a:t>
              </a:r>
              <a:endParaRPr lang="en-US" i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28285" y="4331854"/>
            <a:ext cx="1687894" cy="1069085"/>
            <a:chOff x="7025763" y="3579791"/>
            <a:chExt cx="1687894" cy="1069085"/>
          </a:xfrm>
        </p:grpSpPr>
        <p:sp>
          <p:nvSpPr>
            <p:cNvPr id="30" name="Rectangle 29"/>
            <p:cNvSpPr/>
            <p:nvPr/>
          </p:nvSpPr>
          <p:spPr>
            <a:xfrm>
              <a:off x="7117023" y="3949123"/>
              <a:ext cx="205334" cy="235761"/>
            </a:xfrm>
            <a:prstGeom prst="rect">
              <a:avLst/>
            </a:prstGeom>
            <a:solidFill>
              <a:srgbClr val="FDAA4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17023" y="4321057"/>
              <a:ext cx="205334" cy="235761"/>
            </a:xfrm>
            <a:prstGeom prst="rect">
              <a:avLst/>
            </a:prstGeom>
            <a:solidFill>
              <a:srgbClr val="FD433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5763" y="3579791"/>
              <a:ext cx="1687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err="1" smtClean="0"/>
                <a:t>Subchallenge</a:t>
              </a:r>
              <a:r>
                <a:rPr lang="en-US" b="1" u="sng" dirty="0" smtClean="0"/>
                <a:t> 2:</a:t>
              </a:r>
              <a:endParaRPr lang="en-US" b="1" u="sng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76727" y="3898490"/>
              <a:ext cx="1374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Final </a:t>
              </a:r>
              <a:r>
                <a:rPr lang="en-US" i="1" dirty="0" err="1" smtClean="0"/>
                <a:t>testset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84746" y="4279544"/>
              <a:ext cx="1428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Leaderboard</a:t>
              </a:r>
              <a:endParaRPr lang="en-US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8787" y="1237269"/>
            <a:ext cx="5936398" cy="5277651"/>
            <a:chOff x="474131" y="1080343"/>
            <a:chExt cx="5936398" cy="527765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038115" y="1842323"/>
              <a:ext cx="17680" cy="408497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215838" y="6021288"/>
              <a:ext cx="4741514" cy="298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98019" y="598866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85 cell lines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5054152" y="3544837"/>
              <a:ext cx="2343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910 drug combinations</a:t>
              </a:r>
              <a:endParaRPr lang="en-US" dirty="0"/>
            </a:p>
          </p:txBody>
        </p:sp>
        <p:pic>
          <p:nvPicPr>
            <p:cNvPr id="6" name="Picture 5" descr="Rplot16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31" y="1080343"/>
              <a:ext cx="5527015" cy="4908319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7118794" y="3597748"/>
            <a:ext cx="205334" cy="235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307759" y="3539352"/>
            <a:ext cx="144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NA or QA &lt; 1</a:t>
            </a:r>
            <a:endParaRPr lang="en-US" i="1" dirty="0"/>
          </a:p>
        </p:txBody>
      </p:sp>
    </p:spTree>
    <p:extLst>
      <p:ext uri="{BB962C8B-B14F-4D97-AF65-F5344CB8AC3E}">
        <p14:creationId xmlns="" xmlns:p14="http://schemas.microsoft.com/office/powerpoint/2010/main" val="8623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3600" dirty="0" smtClean="0"/>
              <a:t>Challenge Timeline, Rounds and Leaderboard</a:t>
            </a:r>
            <a:br>
              <a:rPr lang="en-US" sz="3600" dirty="0" smtClean="0"/>
            </a:br>
            <a:r>
              <a:rPr lang="en-US" sz="3600" dirty="0" err="1" smtClean="0"/>
              <a:t>Subchallenge</a:t>
            </a:r>
            <a:r>
              <a:rPr lang="en-US" sz="3600" dirty="0" smtClean="0"/>
              <a:t> 1 &amp; 2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6324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6367" t="19455" r="21602" b="7636"/>
          <a:stretch>
            <a:fillRect/>
          </a:stretch>
        </p:blipFill>
        <p:spPr bwMode="auto">
          <a:xfrm>
            <a:off x="1344324" y="1138259"/>
            <a:ext cx="6343650" cy="555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222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i="1" dirty="0" smtClean="0"/>
              <a:t>Nature Biotechnology. </a:t>
            </a:r>
            <a:r>
              <a:rPr lang="en-US" dirty="0" smtClean="0"/>
              <a:t>Winning teams will be invited to be coauthors on a manuscript submitted to Nature Biotechnology.  All participants* will be invited to be part of the “AstraZeneca-Sanger Drug Combination DREAM Community.”  The Community will be a coauthor on the paper submission as well.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	* </a:t>
            </a:r>
            <a:r>
              <a:rPr lang="en-US" sz="2600" b="1" dirty="0" smtClean="0">
                <a:solidFill>
                  <a:srgbClr val="324CFF"/>
                </a:solidFill>
              </a:rPr>
              <a:t>participation requires submission of predictions along with a write-up of the methodology to be included in the publication</a:t>
            </a:r>
          </a:p>
          <a:p>
            <a:pPr fontAlgn="base"/>
            <a:endParaRPr lang="en-US" b="1" dirty="0" smtClean="0">
              <a:solidFill>
                <a:srgbClr val="324CFF"/>
              </a:solidFill>
            </a:endParaRPr>
          </a:p>
          <a:p>
            <a:pPr fontAlgn="base"/>
            <a:r>
              <a:rPr lang="en-US" i="1" dirty="0" smtClean="0"/>
              <a:t>DREAM Conference. </a:t>
            </a:r>
            <a:r>
              <a:rPr lang="en-US" dirty="0" smtClean="0"/>
              <a:t>Winning teams will be invited to present at an upcoming </a:t>
            </a:r>
            <a:r>
              <a:rPr lang="en-US" dirty="0" err="1" smtClean="0"/>
              <a:t>RegSys</a:t>
            </a:r>
            <a:r>
              <a:rPr lang="en-US" dirty="0" smtClean="0"/>
              <a:t> </a:t>
            </a:r>
            <a:r>
              <a:rPr lang="en-US" dirty="0" err="1" smtClean="0"/>
              <a:t>Recomb</a:t>
            </a:r>
            <a:r>
              <a:rPr lang="en-US" dirty="0" smtClean="0"/>
              <a:t>/DREAM Conference.</a:t>
            </a:r>
          </a:p>
          <a:p>
            <a:pPr fontAlgn="base"/>
            <a:endParaRPr lang="en-US" i="1" dirty="0" smtClean="0"/>
          </a:p>
          <a:p>
            <a:pPr fontAlgn="base"/>
            <a:r>
              <a:rPr lang="en-US" i="1" dirty="0" smtClean="0"/>
              <a:t>F1000. </a:t>
            </a:r>
            <a:r>
              <a:rPr lang="en-US" dirty="0" smtClean="0"/>
              <a:t>All participants eligible to publish in F1000 DREAM challenge channel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/>
          </a:bodyPr>
          <a:lstStyle/>
          <a:p>
            <a:pPr fontAlgn="base"/>
            <a:r>
              <a:rPr lang="en-US" sz="3600" dirty="0" smtClean="0"/>
              <a:t>Challenge Incentives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081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/>
          </a:bodyPr>
          <a:lstStyle/>
          <a:p>
            <a:pPr fontAlgn="base"/>
            <a:r>
              <a:rPr lang="en-US" sz="3600" dirty="0" smtClean="0"/>
              <a:t>Q &amp; A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7162800" cy="47195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709" y="5907437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Submit your questions through the webinar “Question” box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78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Dialogue for Reverse Engineering </a:t>
            </a:r>
            <a:br>
              <a:rPr lang="en-US" sz="2800" dirty="0" smtClean="0"/>
            </a:br>
            <a:r>
              <a:rPr lang="en-US" sz="2800" dirty="0" smtClean="0"/>
              <a:t>                      Assessments and Methods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E5831-98C1-4E51-9CCA-34396B9043C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0629" y="1023256"/>
            <a:ext cx="8826335" cy="3853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DREAM </a:t>
            </a:r>
            <a:r>
              <a:rPr lang="en-US" sz="2000" dirty="0"/>
              <a:t>Challenges pose fundamental questions about </a:t>
            </a:r>
            <a:r>
              <a:rPr lang="en-US" sz="2000" b="1" dirty="0">
                <a:solidFill>
                  <a:srgbClr val="324CFF"/>
                </a:solidFill>
              </a:rPr>
              <a:t>systems biology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324CFF"/>
                </a:solidFill>
              </a:rPr>
              <a:t>translational medicine</a:t>
            </a:r>
            <a:r>
              <a:rPr lang="en-US" sz="2000" dirty="0"/>
              <a:t>. Designed and run by a community of researchers from a variety of organizations, our challenges invite participants to propose solutions — fostering collaboration and building communities in the process. Expertise and institutional support are provided by Sage Bionetworks, along with the infrastructure to host challenges via their Synapse platform.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Together</a:t>
            </a:r>
            <a:r>
              <a:rPr lang="en-US" sz="2000" dirty="0"/>
              <a:t>, we share a vision allowing individuals and groups to </a:t>
            </a:r>
            <a:r>
              <a:rPr lang="en-US" sz="2000" b="1" dirty="0">
                <a:solidFill>
                  <a:srgbClr val="324CFF"/>
                </a:solidFill>
              </a:rPr>
              <a:t>collaborate openly </a:t>
            </a:r>
            <a:r>
              <a:rPr lang="en-US" sz="2000" dirty="0"/>
              <a:t>so that the  “</a:t>
            </a:r>
            <a:r>
              <a:rPr lang="en-US" sz="2000" b="1" dirty="0">
                <a:solidFill>
                  <a:srgbClr val="324CFF"/>
                </a:solidFill>
              </a:rPr>
              <a:t>wisdom of the crowd</a:t>
            </a:r>
            <a:r>
              <a:rPr lang="en-US" sz="2000" dirty="0"/>
              <a:t>” provides the greatest impact on science and human health.</a:t>
            </a: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6200"/>
            <a:ext cx="2209800" cy="8803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09600" y="4488885"/>
            <a:ext cx="7337315" cy="1727486"/>
            <a:chOff x="13651" y="3299981"/>
            <a:chExt cx="8937515" cy="210423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51" y="3784238"/>
              <a:ext cx="1955555" cy="134603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969206" y="4744558"/>
              <a:ext cx="1086898" cy="339230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rgbClr val="333333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96" y="3488338"/>
              <a:ext cx="1359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Challenge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63354" y="3540863"/>
              <a:ext cx="1086898" cy="1133823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rgbClr val="333333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08031" y="3856892"/>
              <a:ext cx="690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48477" y="4694201"/>
              <a:ext cx="58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est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056104" y="3954537"/>
              <a:ext cx="268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149929" y="3299981"/>
              <a:ext cx="1406142" cy="1312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Pose </a:t>
              </a:r>
            </a:p>
            <a:p>
              <a:pPr algn="ctr"/>
              <a:r>
                <a:rPr lang="en-US" sz="1600" dirty="0" smtClean="0"/>
                <a:t>Challenge</a:t>
              </a:r>
            </a:p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o the </a:t>
              </a:r>
            </a:p>
            <a:p>
              <a:pPr algn="ctr"/>
              <a:r>
                <a:rPr lang="en-US" sz="1600" dirty="0" smtClean="0"/>
                <a:t>Community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71662" y="3949303"/>
              <a:ext cx="327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0813" y="3540864"/>
              <a:ext cx="761905" cy="71111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813275" y="3565186"/>
              <a:ext cx="993756" cy="7126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2630" y="3407783"/>
              <a:ext cx="996942" cy="101688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1705" y="3640619"/>
              <a:ext cx="1025379" cy="103406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01934" y="4521004"/>
              <a:ext cx="1614383" cy="746841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382718" y="3924399"/>
              <a:ext cx="327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680659" y="3705135"/>
              <a:ext cx="993756" cy="71269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569882" y="3832631"/>
              <a:ext cx="993756" cy="712693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6666500" y="3959496"/>
              <a:ext cx="327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7031549" y="3365208"/>
              <a:ext cx="1919617" cy="2039008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056104" y="4898638"/>
              <a:ext cx="39380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685800" y="4384975"/>
            <a:ext cx="74222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00400" y="4232575"/>
            <a:ext cx="0" cy="304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24000" y="4003975"/>
            <a:ext cx="127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86200" y="4003975"/>
            <a:ext cx="17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Challenge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705600" y="4003975"/>
            <a:ext cx="105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85800" y="4232575"/>
            <a:ext cx="0" cy="304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48400" y="4232575"/>
            <a:ext cx="0" cy="304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38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Acknowledgements: challenge partners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E5831-98C1-4E51-9CCA-34396B9043C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24CFF"/>
                </a:solidFill>
              </a:rPr>
              <a:t>AstraZeneca</a:t>
            </a:r>
            <a:r>
              <a:rPr lang="en-US" dirty="0" smtClean="0"/>
              <a:t> – provides largest drug combination screening available to date</a:t>
            </a:r>
          </a:p>
          <a:p>
            <a:r>
              <a:rPr lang="en-US" b="1" dirty="0" smtClean="0">
                <a:solidFill>
                  <a:srgbClr val="324CFF"/>
                </a:solidFill>
              </a:rPr>
              <a:t>Sanger Institute </a:t>
            </a:r>
            <a:r>
              <a:rPr lang="en-US" dirty="0" smtClean="0"/>
              <a:t>– provides comprehensive molecular characterization of the cell lines</a:t>
            </a:r>
          </a:p>
          <a:p>
            <a:r>
              <a:rPr lang="en-US" b="1" dirty="0" smtClean="0">
                <a:solidFill>
                  <a:srgbClr val="324CFF"/>
                </a:solidFill>
              </a:rPr>
              <a:t>DREAM organizers</a:t>
            </a:r>
            <a:r>
              <a:rPr lang="en-US" dirty="0" smtClean="0"/>
              <a:t>: Sage Bionetworks, EMBL-EBI, RWTH Aachen (JRC-COMBINE), IBM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326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623"/>
            <a:ext cx="9144000" cy="200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28600" y="2243584"/>
            <a:ext cx="853440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288925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/>
              <a:t>The goal of this challenge is to accelerate our understanding of </a:t>
            </a:r>
            <a:r>
              <a:rPr lang="en-US" b="1" dirty="0" smtClean="0">
                <a:solidFill>
                  <a:srgbClr val="324CFF"/>
                </a:solidFill>
              </a:rPr>
              <a:t>drug synergy</a:t>
            </a:r>
            <a:r>
              <a:rPr lang="en-US" b="1" dirty="0" smtClean="0"/>
              <a:t>, and the </a:t>
            </a:r>
            <a:r>
              <a:rPr lang="en-US" b="1" dirty="0" smtClean="0">
                <a:solidFill>
                  <a:srgbClr val="324CFF"/>
                </a:solidFill>
              </a:rPr>
              <a:t>biomarkers</a:t>
            </a:r>
            <a:r>
              <a:rPr lang="en-US" b="1" dirty="0" smtClean="0"/>
              <a:t> that determine a patient’s response.</a:t>
            </a:r>
          </a:p>
          <a:p>
            <a:pPr marL="347663" indent="-288925">
              <a:spcBef>
                <a:spcPts val="600"/>
              </a:spcBef>
              <a:buFont typeface="Arial" pitchFamily="34" charset="0"/>
              <a:buChar char="•"/>
            </a:pPr>
            <a:endParaRPr lang="en-US" sz="1000" dirty="0" smtClean="0"/>
          </a:p>
          <a:p>
            <a:pPr marL="804863" lvl="1" indent="-288925">
              <a:spcBef>
                <a:spcPts val="600"/>
              </a:spcBef>
              <a:buFont typeface="Wingdings" pitchFamily="2" charset="2"/>
              <a:buChar char="Ø"/>
            </a:pPr>
            <a:r>
              <a:rPr lang="en-US" b="0" dirty="0" smtClean="0"/>
              <a:t>Many patients benefit from drugs targeting a molecular defect in tumor cells.</a:t>
            </a:r>
          </a:p>
          <a:p>
            <a:pPr marL="804863" lvl="1" indent="-288925">
              <a:spcBef>
                <a:spcPts val="600"/>
              </a:spcBef>
              <a:buFont typeface="Wingdings" pitchFamily="2" charset="2"/>
              <a:buChar char="Ø"/>
            </a:pPr>
            <a:r>
              <a:rPr lang="en-US" b="0" dirty="0" smtClean="0"/>
              <a:t>But numerous patients do not respond, or develop drug resistance.</a:t>
            </a:r>
          </a:p>
          <a:p>
            <a:pPr marL="804863" lvl="1" indent="-288925">
              <a:spcBef>
                <a:spcPts val="600"/>
              </a:spcBef>
              <a:buFont typeface="Wingdings" pitchFamily="2" charset="2"/>
              <a:buChar char="Ø"/>
            </a:pPr>
            <a:r>
              <a:rPr lang="en-US" b="0" dirty="0" smtClean="0"/>
              <a:t>Targeting multiple mechanisms with multiple drugs can enhance benefit.</a:t>
            </a:r>
          </a:p>
          <a:p>
            <a:pPr marL="804863" lvl="1" indent="-288925">
              <a:spcBef>
                <a:spcPts val="600"/>
              </a:spcBef>
              <a:buFont typeface="Wingdings" pitchFamily="2" charset="2"/>
              <a:buChar char="Ø"/>
            </a:pPr>
            <a:r>
              <a:rPr lang="en-US" b="0" dirty="0" smtClean="0"/>
              <a:t>Selecting the right combination for the right patient is very complex.</a:t>
            </a:r>
          </a:p>
          <a:p>
            <a:pPr marL="347663" indent="-288925">
              <a:spcBef>
                <a:spcPts val="600"/>
              </a:spcBef>
              <a:buFont typeface="Arial" pitchFamily="34" charset="0"/>
              <a:buChar char="•"/>
            </a:pPr>
            <a:endParaRPr lang="en-US" sz="1000" b="0" dirty="0" smtClean="0"/>
          </a:p>
          <a:p>
            <a:pPr marL="347663" indent="-288925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/>
              <a:t>Through the various sub-challenges we encourage participants to derive predictive algorithms/insight ‘actionable’ in realistic clinical practice:</a:t>
            </a:r>
          </a:p>
          <a:p>
            <a:pPr marL="804863" lvl="1" indent="-288925">
              <a:buFont typeface="Arial" pitchFamily="34" charset="0"/>
              <a:buChar char="‒"/>
            </a:pPr>
            <a:r>
              <a:rPr lang="en-US" sz="1600" b="0" dirty="0" smtClean="0"/>
              <a:t>Establishing prediction rules from prior knowledge.</a:t>
            </a:r>
          </a:p>
          <a:p>
            <a:pPr marL="804863" lvl="1" indent="-288925">
              <a:buFont typeface="Arial" pitchFamily="34" charset="0"/>
              <a:buChar char="‒"/>
            </a:pPr>
            <a:r>
              <a:rPr lang="en-US" sz="1600" b="0" dirty="0" smtClean="0"/>
              <a:t>Limited to measurements taken prior to treatment.</a:t>
            </a:r>
          </a:p>
          <a:p>
            <a:pPr marL="804863" lvl="1" indent="-288925">
              <a:buFont typeface="Arial" pitchFamily="34" charset="0"/>
              <a:buChar char="‒"/>
            </a:pPr>
            <a:r>
              <a:rPr lang="en-US" sz="1600" b="0" dirty="0" smtClean="0"/>
              <a:t>Limiting to DNA variants only (translation to a clinical diagnostic).</a:t>
            </a:r>
          </a:p>
          <a:p>
            <a:pPr marL="804863" lvl="1" indent="-288925">
              <a:buFont typeface="Arial" pitchFamily="34" charset="0"/>
              <a:buChar char="‒"/>
            </a:pPr>
            <a:r>
              <a:rPr lang="en-US" sz="1600" b="0" dirty="0" smtClean="0"/>
              <a:t>Visible rationalized predictive rule-sets (chance of validation </a:t>
            </a:r>
          </a:p>
          <a:p>
            <a:pPr marL="804863" lvl="1" indent="-288925"/>
            <a:r>
              <a:rPr lang="en-US" sz="1600" b="0" dirty="0" smtClean="0"/>
              <a:t>	&amp; regulatory approval).</a:t>
            </a:r>
          </a:p>
        </p:txBody>
      </p:sp>
    </p:spTree>
    <p:extLst>
      <p:ext uri="{BB962C8B-B14F-4D97-AF65-F5344CB8AC3E}">
        <p14:creationId xmlns="" xmlns:p14="http://schemas.microsoft.com/office/powerpoint/2010/main" val="37167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27577"/>
          <a:stretch>
            <a:fillRect/>
          </a:stretch>
        </p:blipFill>
        <p:spPr bwMode="auto">
          <a:xfrm>
            <a:off x="7833360" y="2514600"/>
            <a:ext cx="115824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157479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Induce a sensitized phenotype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8153400" y="2362200"/>
            <a:ext cx="6858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b="0" dirty="0" smtClean="0"/>
              <a:t>DNA damage</a:t>
            </a:r>
            <a:endParaRPr lang="en-US" sz="5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457200"/>
            <a:ext cx="815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encourage you to consider knowledge-led approaches: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127" y="1585913"/>
            <a:ext cx="7582473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460066" y="1845195"/>
            <a:ext cx="121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(inc. immune)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457200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Ref: </a:t>
            </a:r>
            <a:r>
              <a:rPr lang="en-US" sz="1100" b="0" i="1" dirty="0" smtClean="0"/>
              <a:t>Nature Reviews Cancer</a:t>
            </a:r>
            <a:endParaRPr lang="en-US" sz="105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124271"/>
            <a:ext cx="830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‒"/>
            </a:pPr>
            <a:r>
              <a:rPr lang="en-US" b="0" dirty="0" smtClean="0"/>
              <a:t>How do these mechanisms translate to </a:t>
            </a:r>
            <a:r>
              <a:rPr lang="en-US" b="1" dirty="0" smtClean="0">
                <a:solidFill>
                  <a:srgbClr val="324CFF"/>
                </a:solidFill>
              </a:rPr>
              <a:t>biomarker</a:t>
            </a:r>
            <a:r>
              <a:rPr lang="en-US" b="0" dirty="0" smtClean="0"/>
              <a:t> relationships?</a:t>
            </a:r>
          </a:p>
          <a:p>
            <a:pPr marL="228600" indent="-228600">
              <a:buFont typeface="Arial" pitchFamily="34" charset="0"/>
              <a:buChar char="‒"/>
            </a:pPr>
            <a:r>
              <a:rPr lang="en-US" b="0" dirty="0" smtClean="0"/>
              <a:t>What </a:t>
            </a:r>
            <a:r>
              <a:rPr lang="en-US" b="1" dirty="0" smtClean="0">
                <a:solidFill>
                  <a:srgbClr val="324CFF"/>
                </a:solidFill>
              </a:rPr>
              <a:t>knowledge sources </a:t>
            </a:r>
            <a:r>
              <a:rPr lang="en-US" b="0" dirty="0" smtClean="0"/>
              <a:t>(pathway databases etc.) can be leveraged?</a:t>
            </a:r>
          </a:p>
          <a:p>
            <a:pPr marL="228600" indent="-228600">
              <a:buFont typeface="Arial" pitchFamily="34" charset="0"/>
              <a:buChar char="‒"/>
            </a:pPr>
            <a:r>
              <a:rPr lang="en-US" b="0" dirty="0" smtClean="0"/>
              <a:t>How can this information be leveraged computationally, and captured as </a:t>
            </a:r>
            <a:r>
              <a:rPr lang="en-US" b="1" dirty="0" smtClean="0">
                <a:solidFill>
                  <a:srgbClr val="324CFF"/>
                </a:solidFill>
              </a:rPr>
              <a:t>rules/rationale</a:t>
            </a:r>
            <a:r>
              <a:rPr lang="en-US" b="0" dirty="0" smtClean="0"/>
              <a:t> for </a:t>
            </a:r>
            <a:r>
              <a:rPr lang="en-US" b="1" dirty="0" smtClean="0">
                <a:solidFill>
                  <a:srgbClr val="324CFF"/>
                </a:solidFill>
              </a:rPr>
              <a:t>biomarker selection </a:t>
            </a:r>
            <a:r>
              <a:rPr lang="en-US" b="0" dirty="0" smtClean="0"/>
              <a:t>and </a:t>
            </a:r>
            <a:r>
              <a:rPr lang="en-US" b="1" dirty="0" smtClean="0">
                <a:solidFill>
                  <a:srgbClr val="324CFF"/>
                </a:solidFill>
              </a:rPr>
              <a:t>prediction of response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161871"/>
            <a:ext cx="83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‒"/>
            </a:pPr>
            <a:r>
              <a:rPr lang="en-US" b="0" dirty="0" smtClean="0"/>
              <a:t>What biological mechanisms can lead to combination synergy?</a:t>
            </a:r>
          </a:p>
        </p:txBody>
      </p:sp>
    </p:spTree>
    <p:extLst>
      <p:ext uri="{BB962C8B-B14F-4D97-AF65-F5344CB8AC3E}">
        <p14:creationId xmlns="" xmlns:p14="http://schemas.microsoft.com/office/powerpoint/2010/main" val="33719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86" y="1295400"/>
            <a:ext cx="8752114" cy="4724400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sz="2800" b="1" dirty="0" smtClean="0">
                <a:solidFill>
                  <a:srgbClr val="324CFF"/>
                </a:solidFill>
              </a:rPr>
              <a:t>85 cancer cell lines </a:t>
            </a:r>
            <a:r>
              <a:rPr lang="en-US" sz="2800" dirty="0" smtClean="0"/>
              <a:t>across </a:t>
            </a:r>
            <a:r>
              <a:rPr lang="en-US" sz="2800" b="1" dirty="0" smtClean="0">
                <a:solidFill>
                  <a:srgbClr val="324CFF"/>
                </a:solidFill>
              </a:rPr>
              <a:t>6 tissue types </a:t>
            </a:r>
            <a:r>
              <a:rPr lang="en-US" sz="2800" dirty="0" smtClean="0"/>
              <a:t>(</a:t>
            </a:r>
            <a:r>
              <a:rPr lang="en-US" sz="2800" i="1" u="sng" dirty="0" smtClean="0"/>
              <a:t>gastrointestinal</a:t>
            </a:r>
            <a:r>
              <a:rPr lang="en-US" sz="2800" dirty="0" smtClean="0"/>
              <a:t>, </a:t>
            </a:r>
            <a:r>
              <a:rPr lang="en-US" sz="2800" i="1" u="sng" dirty="0" smtClean="0"/>
              <a:t>lung, breast</a:t>
            </a:r>
            <a:r>
              <a:rPr lang="en-US" sz="2800" dirty="0" smtClean="0"/>
              <a:t>, </a:t>
            </a:r>
            <a:r>
              <a:rPr lang="en-US" sz="2800" i="1" u="sng" dirty="0" smtClean="0"/>
              <a:t>melanoma</a:t>
            </a:r>
            <a:r>
              <a:rPr lang="en-US" sz="2800" dirty="0" smtClean="0"/>
              <a:t>, </a:t>
            </a:r>
            <a:r>
              <a:rPr lang="en-US" sz="2800" i="1" u="sng" dirty="0" smtClean="0"/>
              <a:t>urinary tract</a:t>
            </a:r>
            <a:r>
              <a:rPr lang="en-US" sz="2800" dirty="0" smtClean="0"/>
              <a:t>, and </a:t>
            </a:r>
            <a:r>
              <a:rPr lang="en-US" sz="2800" i="1" u="sng" dirty="0" smtClean="0"/>
              <a:t>lymphatic</a:t>
            </a:r>
            <a:r>
              <a:rPr lang="en-US" sz="2800" dirty="0" smtClean="0"/>
              <a:t>) </a:t>
            </a:r>
          </a:p>
          <a:p>
            <a:pPr fontAlgn="base"/>
            <a:r>
              <a:rPr lang="en-US" sz="2800" b="1" dirty="0" smtClean="0"/>
              <a:t>AstraZeneca pharmacology data:</a:t>
            </a:r>
          </a:p>
          <a:p>
            <a:pPr lvl="1" fontAlgn="base"/>
            <a:r>
              <a:rPr lang="en-US" sz="2000" dirty="0" smtClean="0"/>
              <a:t>Combination synergy: </a:t>
            </a:r>
            <a:r>
              <a:rPr lang="en-US" sz="2000" b="1" dirty="0" smtClean="0">
                <a:solidFill>
                  <a:srgbClr val="324CFF"/>
                </a:solidFill>
              </a:rPr>
              <a:t>912 unique combinations </a:t>
            </a:r>
            <a:r>
              <a:rPr lang="en-US" sz="2000" dirty="0" smtClean="0"/>
              <a:t>screened in 11,759 experiments</a:t>
            </a:r>
          </a:p>
          <a:p>
            <a:pPr lvl="1" fontAlgn="base"/>
            <a:r>
              <a:rPr lang="en-US" sz="2000" dirty="0" smtClean="0"/>
              <a:t>Matched </a:t>
            </a:r>
            <a:r>
              <a:rPr lang="en-US" sz="2000" dirty="0" err="1" smtClean="0"/>
              <a:t>monotherapy</a:t>
            </a:r>
            <a:r>
              <a:rPr lang="en-US" sz="2000" dirty="0" smtClean="0"/>
              <a:t> response: </a:t>
            </a:r>
            <a:r>
              <a:rPr lang="en-US" sz="2000" b="1" dirty="0" smtClean="0">
                <a:solidFill>
                  <a:srgbClr val="324CFF"/>
                </a:solidFill>
              </a:rPr>
              <a:t>119 unique compounds</a:t>
            </a:r>
          </a:p>
          <a:p>
            <a:pPr lvl="1" fontAlgn="base"/>
            <a:r>
              <a:rPr lang="en-US" sz="2000" dirty="0" smtClean="0"/>
              <a:t>Compound information (structure and chemical properties)</a:t>
            </a:r>
            <a:endParaRPr lang="en-US" sz="2400" dirty="0" smtClean="0"/>
          </a:p>
          <a:p>
            <a:pPr fontAlgn="base"/>
            <a:r>
              <a:rPr lang="en-US" sz="2800" b="1" dirty="0" smtClean="0"/>
              <a:t>Sanger cell line molecular data:</a:t>
            </a:r>
          </a:p>
          <a:p>
            <a:pPr lvl="1" fontAlgn="base"/>
            <a:r>
              <a:rPr lang="en-US" sz="2400" dirty="0" smtClean="0"/>
              <a:t>From naïve cell lines (no pre-treatment)</a:t>
            </a:r>
          </a:p>
          <a:p>
            <a:pPr lvl="1" fontAlgn="base"/>
            <a:r>
              <a:rPr lang="en-US" sz="2400" b="1" dirty="0" smtClean="0">
                <a:solidFill>
                  <a:srgbClr val="324CFF"/>
                </a:solidFill>
              </a:rPr>
              <a:t>Mutation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324CFF"/>
                </a:solidFill>
              </a:rPr>
              <a:t>copy number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324CFF"/>
                </a:solidFill>
              </a:rPr>
              <a:t>gene expression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324CFF"/>
                </a:solidFill>
              </a:rPr>
              <a:t>DNA </a:t>
            </a:r>
            <a:r>
              <a:rPr lang="en-US" sz="2400" b="1" dirty="0" err="1" smtClean="0">
                <a:solidFill>
                  <a:srgbClr val="324CFF"/>
                </a:solidFill>
              </a:rPr>
              <a:t>methylation</a:t>
            </a:r>
            <a:endParaRPr lang="en-US" sz="2400" b="1" dirty="0" smtClean="0">
              <a:solidFill>
                <a:srgbClr val="324CFF"/>
              </a:solidFill>
            </a:endParaRPr>
          </a:p>
          <a:p>
            <a:pPr fontAlgn="base"/>
            <a:r>
              <a:rPr lang="en-US" sz="2800" i="1" dirty="0" smtClean="0"/>
              <a:t>Raw data available to extract additional features</a:t>
            </a:r>
            <a:endParaRPr lang="en-US" sz="28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608"/>
            <a:ext cx="8229600" cy="94462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3600" dirty="0"/>
              <a:t>Description of Challenge </a:t>
            </a:r>
            <a:r>
              <a:rPr lang="en-US" sz="3600" dirty="0" smtClean="0"/>
              <a:t>Data</a:t>
            </a:r>
            <a:br>
              <a:rPr lang="en-US" sz="3600" dirty="0" smtClean="0"/>
            </a:br>
            <a:r>
              <a:rPr lang="en-US" sz="3600" dirty="0" smtClean="0"/>
              <a:t>Overview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241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7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GB" sz="3600" dirty="0" smtClean="0"/>
              <a:t>Pharmacology</a:t>
            </a:r>
            <a:r>
              <a:rPr lang="en-GB" sz="3600" dirty="0"/>
              <a:t>: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Combinations analyses</a:t>
            </a:r>
            <a:endParaRPr lang="en-GB" sz="3600" dirty="0"/>
          </a:p>
        </p:txBody>
      </p:sp>
      <p:grpSp>
        <p:nvGrpSpPr>
          <p:cNvPr id="22" name="群組 21"/>
          <p:cNvGrpSpPr>
            <a:grpSpLocks noChangeAspect="1"/>
          </p:cNvGrpSpPr>
          <p:nvPr/>
        </p:nvGrpSpPr>
        <p:grpSpPr>
          <a:xfrm>
            <a:off x="116090" y="1320140"/>
            <a:ext cx="6870994" cy="4897115"/>
            <a:chOff x="1044375" y="1140023"/>
            <a:chExt cx="7232625" cy="5154858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2500111" y="3861737"/>
              <a:ext cx="0" cy="216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2499532" y="3376739"/>
              <a:ext cx="0" cy="216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endCxn id="8" idx="6"/>
            </p:cNvCxnSpPr>
            <p:nvPr/>
          </p:nvCxnSpPr>
          <p:spPr>
            <a:xfrm rot="10800000">
              <a:off x="2622864" y="3724500"/>
              <a:ext cx="2467469" cy="915892"/>
            </a:xfrm>
            <a:prstGeom prst="bentConnector3">
              <a:avLst>
                <a:gd name="adj1" fmla="val 41425"/>
              </a:avLst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6"/>
            <p:cNvGrpSpPr/>
            <p:nvPr/>
          </p:nvGrpSpPr>
          <p:grpSpPr>
            <a:xfrm>
              <a:off x="2377360" y="3601748"/>
              <a:ext cx="245503" cy="245503"/>
              <a:chOff x="2087628" y="3742480"/>
              <a:chExt cx="245503" cy="245503"/>
            </a:xfrm>
          </p:grpSpPr>
          <p:sp>
            <p:nvSpPr>
              <p:cNvPr id="8" name="Flowchart: Connector 7"/>
              <p:cNvSpPr/>
              <p:nvPr/>
            </p:nvSpPr>
            <p:spPr>
              <a:xfrm>
                <a:off x="2087628" y="3742480"/>
                <a:ext cx="245503" cy="245503"/>
              </a:xfrm>
              <a:prstGeom prst="flowChartConnector">
                <a:avLst/>
              </a:prstGeom>
              <a:ln w="28575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H="1">
                <a:off x="2159717" y="3872788"/>
                <a:ext cx="108000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102636" y="5925549"/>
              <a:ext cx="4298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http://</a:t>
              </a:r>
              <a:r>
                <a:rPr lang="en-GB" dirty="0" smtClean="0"/>
                <a:t>sourceforge.net/projects/combenefit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42897" y="5562600"/>
              <a:ext cx="15199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Loewe Model </a:t>
              </a:r>
            </a:p>
            <a:p>
              <a:pPr algn="ctr"/>
              <a:r>
                <a:rPr lang="en-GB" sz="1400" dirty="0" smtClean="0"/>
                <a:t>(</a:t>
              </a:r>
              <a:r>
                <a:rPr lang="en-GB" sz="1400" dirty="0" err="1" smtClean="0"/>
                <a:t>Isobole</a:t>
              </a:r>
              <a:r>
                <a:rPr lang="en-GB" sz="1400" dirty="0" smtClean="0"/>
                <a:t> equation)</a:t>
              </a:r>
              <a:endParaRPr lang="en-GB" sz="14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400800" y="3369620"/>
              <a:ext cx="0" cy="35487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733800" y="2321231"/>
              <a:ext cx="39648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76" name="Picture 4" descr="D:\DENNIS_COMBI_AZ_DATA - QA\examples\folder4786_ex2\Dose-response\png\D61_dose_res_curv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12500"/>
            <a:stretch/>
          </p:blipFill>
          <p:spPr bwMode="auto">
            <a:xfrm>
              <a:off x="6477000" y="1650166"/>
              <a:ext cx="1800000" cy="130258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DENNIS_COMBI_AZ_DATA - QA\examples\folder4786_ex2\Dose-response\png\D60_dose_res_curv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9949"/>
            <a:stretch/>
          </p:blipFill>
          <p:spPr bwMode="auto">
            <a:xfrm>
              <a:off x="4724400" y="1600200"/>
              <a:ext cx="1800000" cy="13405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DENNIS_COMBI_AZ_DATA - QA\examples\folder4786_ex2\Dose-response\png\Surface_C6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974"/>
            <a:stretch/>
          </p:blipFill>
          <p:spPr bwMode="auto">
            <a:xfrm>
              <a:off x="1044375" y="1524001"/>
              <a:ext cx="2160000" cy="16450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DENNIS_COMBI_AZ_DATA - QA\examples\folder4786_ex2\Analysis LOEWE\png\Surface_Loewe model C6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10851"/>
            <a:stretch/>
          </p:blipFill>
          <p:spPr bwMode="auto">
            <a:xfrm>
              <a:off x="5217000" y="3969737"/>
              <a:ext cx="2160000" cy="15272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665748" y="1140023"/>
              <a:ext cx="1026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Experiment</a:t>
              </a:r>
              <a:endParaRPr lang="en-GB" sz="1400" dirty="0"/>
            </a:p>
          </p:txBody>
        </p:sp>
        <p:pic>
          <p:nvPicPr>
            <p:cNvPr id="3083" name="Picture 11" descr="D:\DENNIS_COMBI_AZ_DATA - QA\examples\folder4786_ex2\Analysis LOEWE\png\Matrix_Loewe_SYN_ANT_C6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4267200"/>
              <a:ext cx="2034426" cy="1600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\\emea.astrazeneca.net\uk\Alderley Park\Users 10\KCDJ468\Documents\DREAM_COMBINATIONS\FIG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32083" y="114034"/>
            <a:ext cx="2906484" cy="1556126"/>
          </a:xfrm>
          <a:prstGeom prst="rect">
            <a:avLst/>
          </a:prstGeom>
          <a:noFill/>
        </p:spPr>
      </p:pic>
      <p:pic>
        <p:nvPicPr>
          <p:cNvPr id="21" name="Picture 3" descr="\\emea.astrazeneca.net\uk\Alderley Park\Users 10\KCDJ468\Documents\DREAM_COMBINATIONS\FIG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26908" y="4554339"/>
            <a:ext cx="2352675" cy="1809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495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Drug compound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87680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 smtClean="0">
                <a:solidFill>
                  <a:srgbClr val="324CFF"/>
                </a:solidFill>
              </a:rPr>
              <a:t>Targets</a:t>
            </a:r>
          </a:p>
          <a:p>
            <a:pPr>
              <a:buNone/>
            </a:pPr>
            <a:r>
              <a:rPr lang="en-GB" dirty="0" smtClean="0"/>
              <a:t>	- used as compound names (except for some </a:t>
            </a:r>
            <a:r>
              <a:rPr lang="en-GB" dirty="0" err="1" smtClean="0"/>
              <a:t>chemos</a:t>
            </a:r>
            <a:r>
              <a:rPr lang="en-GB" dirty="0" smtClean="0"/>
              <a:t>)</a:t>
            </a:r>
          </a:p>
          <a:p>
            <a:pPr>
              <a:buNone/>
            </a:pPr>
            <a:r>
              <a:rPr lang="en-GB" dirty="0" smtClean="0"/>
              <a:t>	- known mutations, genes, protein families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324CFF"/>
                </a:solidFill>
              </a:rPr>
              <a:t>Chemical properties</a:t>
            </a:r>
          </a:p>
          <a:p>
            <a:pPr lvl="1"/>
            <a:r>
              <a:rPr lang="en-GB" dirty="0" smtClean="0"/>
              <a:t>58 AZ compounds</a:t>
            </a:r>
          </a:p>
          <a:p>
            <a:pPr lvl="1"/>
            <a:r>
              <a:rPr lang="en-GB" dirty="0" smtClean="0"/>
              <a:t>Molecular weight, polarity, solubility, </a:t>
            </a:r>
            <a:r>
              <a:rPr lang="en-GB" dirty="0" err="1" smtClean="0"/>
              <a:t>lipophilicity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>
                <a:solidFill>
                  <a:srgbClr val="324CFF"/>
                </a:solidFill>
              </a:rPr>
              <a:t>Structure</a:t>
            </a:r>
          </a:p>
          <a:p>
            <a:pPr lvl="1"/>
            <a:r>
              <a:rPr lang="en-GB" dirty="0" smtClean="0"/>
              <a:t>101 compounds with searchable SMILES and/or </a:t>
            </a:r>
            <a:r>
              <a:rPr lang="en-GB" dirty="0" err="1" smtClean="0"/>
              <a:t>PubChem</a:t>
            </a:r>
            <a:r>
              <a:rPr lang="en-GB" dirty="0" smtClean="0"/>
              <a:t> IDs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9551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1082</Words>
  <Application>Microsoft Office PowerPoint</Application>
  <PresentationFormat>如螢幕大小 (4:3)</PresentationFormat>
  <Paragraphs>212</Paragraphs>
  <Slides>24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Theme</vt:lpstr>
      <vt:lpstr>Challenge Webinar</vt:lpstr>
      <vt:lpstr>Webinar Outline</vt:lpstr>
      <vt:lpstr>Dialogue for Reverse Engineering                        Assessments and Methods</vt:lpstr>
      <vt:lpstr>Acknowledgements: challenge partners</vt:lpstr>
      <vt:lpstr>投影片 5</vt:lpstr>
      <vt:lpstr>投影片 6</vt:lpstr>
      <vt:lpstr>Description of Challenge Data Overview</vt:lpstr>
      <vt:lpstr>Pharmacology:  Combinations analyses</vt:lpstr>
      <vt:lpstr>Drug compound information</vt:lpstr>
      <vt:lpstr>Sanger molecular profiling of cell lines</vt:lpstr>
      <vt:lpstr>Processed molecular data</vt:lpstr>
      <vt:lpstr>DREAM10: AZ and Sanger DREAM of Synergy 3 years later what is new this time?</vt:lpstr>
      <vt:lpstr>投影片 13</vt:lpstr>
      <vt:lpstr>投影片 14</vt:lpstr>
      <vt:lpstr>投影片 15</vt:lpstr>
      <vt:lpstr>DREAM10: AZ and Sanger DREAM of Synergy 3 years later what is new this time?</vt:lpstr>
      <vt:lpstr>Subchallenge 1A:  “Black-box” with all available data</vt:lpstr>
      <vt:lpstr>Subchallenge 1B: Restricted to Mutations and CNVs</vt:lpstr>
      <vt:lpstr>Subchallenge 2</vt:lpstr>
      <vt:lpstr>Scoring will be finalized  on 18th September</vt:lpstr>
      <vt:lpstr>Synergy data splitting for challenges</vt:lpstr>
      <vt:lpstr>Challenge Timeline, Rounds and Leaderboard Subchallenge 1 &amp; 2</vt:lpstr>
      <vt:lpstr>Challenge Incentives</vt:lpstr>
      <vt:lpstr>Q &amp; 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questions</dc:title>
  <dc:creator>Michael Menden</dc:creator>
  <cp:lastModifiedBy>Austin Chiang</cp:lastModifiedBy>
  <cp:revision>41</cp:revision>
  <dcterms:created xsi:type="dcterms:W3CDTF">2015-09-08T14:09:25Z</dcterms:created>
  <dcterms:modified xsi:type="dcterms:W3CDTF">2015-10-15T01:23:01Z</dcterms:modified>
</cp:coreProperties>
</file>